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0" r:id="rId5"/>
    <p:sldId id="269" r:id="rId6"/>
    <p:sldId id="257" r:id="rId7"/>
    <p:sldId id="258" r:id="rId8"/>
    <p:sldId id="259" r:id="rId9"/>
    <p:sldId id="260" r:id="rId10"/>
    <p:sldId id="264" r:id="rId11"/>
    <p:sldId id="265" r:id="rId12"/>
    <p:sldId id="262" r:id="rId13"/>
    <p:sldId id="266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67"/>
    <p:restoredTop sz="96327"/>
  </p:normalViewPr>
  <p:slideViewPr>
    <p:cSldViewPr snapToGrid="0" snapToObjects="1">
      <p:cViewPr varScale="1">
        <p:scale>
          <a:sx n="206" d="100"/>
          <a:sy n="206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D624-061F-F644-A395-EE40908B5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28963-9988-9447-A169-16473C23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CBCD-403A-9945-A98D-2A5A2C5E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7D57-E2B5-894E-B1C0-1905F852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D1698-4EDA-824F-A6C9-512CB6CB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D2EE-732C-0649-BF37-0B2FC86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34A31-86FF-1448-816D-35BC750E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FEF6-1546-B647-8913-0664A4C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CDF7C-7D01-854A-AEC7-434F0B39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D76E-71F3-7D4D-9EB2-5E3B8EF0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E3892-CE35-8849-A443-3061BD40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7487D-3B4B-7742-9EDF-2A8D9E1CB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92CC-A1BF-9D47-84C5-41A8CC7B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7E7A9-F212-0042-B3F8-B0E605CF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022E-7FF7-2B49-A54C-1685EEB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CBA-6BBD-0646-9B36-BA81CEB0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25B9-C6FD-E645-935A-F9935AA7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4818-493D-DB44-8FDE-946ECA16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6814-B468-3F4E-82A9-09CD173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6197-33BA-1B4F-85AA-C21C9B9F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4F1-4CB9-9744-9571-1EB9F32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8BD3-DB98-284A-AE50-62D8F3F2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F7B7-0C94-0D4C-836B-044BA086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C4E0-459B-334E-8511-F7A5E31C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6A1DF-ADCC-1B4B-B68B-29818F92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8FA3-8AE0-C045-B087-68A14197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412-F618-2440-9E47-2DC0EE2B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5ED75-C7B1-634D-AD4B-D99EB53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C900B-7362-D74B-8E18-2F0F3A56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899C-E36D-704D-92E6-080B4ADE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FB40F-990F-904E-9B3B-C0FBA856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7A85-BDEE-B94F-9383-1407BD6A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FC76-B795-5D40-9DEE-D74B5DEE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8B718-EB32-AF4F-82C4-4FFC836F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327F0-9F64-3B4E-96CA-42313F56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D7274-10FA-BF40-B8BB-397DD0738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06075-12EA-E449-9BDA-6C59CD07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51C9C-1693-2545-9DB3-C5E20C6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2C94C-C147-CB4C-9BF6-7A9C1BBF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1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429E-8378-814F-B27D-6DA8C0CA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021D3-0987-7047-95D3-EE31B84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F145D-B4CA-0D48-857E-D1E6BDB3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005D1-8B37-F44F-A71B-CD9CA74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9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F62-9D1B-614B-AAA8-B0C302CF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EA059-A553-A144-A156-489ED14B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9421-8126-4146-97E3-B368EB1D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DEB8-0D09-6844-A2CB-A1330237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FEC2-9F38-BE4A-B04B-C77A6722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F490-E5F6-DC4C-B159-8BF04E3E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492B7-0BA6-F54E-9F55-8B8FFA2B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CAF7-D121-2C46-8E30-4AA042FB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BE24-8B76-7C4F-BAC3-B21CF86A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F79D-E8F7-3142-9F80-E17672BC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55EFF-7C4B-DE44-8818-03DD9020B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265F-1A07-0A4B-9184-A1B604DDA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1490-A207-A64D-9502-6449A488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CEA9-FEB2-4448-88E2-42641691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48D3A-E7EA-F348-AC44-49FAF1A1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C770D-CFFB-3742-A8BF-C27917E1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B46A7-B2BE-1945-A745-51C88128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7F93-0580-5444-BCA9-E63E5AD83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14B9C-06A4-DE43-86FB-23804B6EA7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37EA-B833-BE4F-A5F3-9A3F00C1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F832-F3D8-9344-ADAE-A73BF7A2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3BE47-28FC-A644-A544-4F97041F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" y="0"/>
            <a:ext cx="4458762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EEE75FE-957F-D642-A67F-5803AB95AC68}"/>
              </a:ext>
            </a:extLst>
          </p:cNvPr>
          <p:cNvSpPr/>
          <p:nvPr/>
        </p:nvSpPr>
        <p:spPr>
          <a:xfrm>
            <a:off x="4232035" y="333487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3A470-6F2B-734A-AA48-78008DFB7D93}"/>
              </a:ext>
            </a:extLst>
          </p:cNvPr>
          <p:cNvSpPr txBox="1"/>
          <p:nvPr/>
        </p:nvSpPr>
        <p:spPr>
          <a:xfrm>
            <a:off x="4640192" y="1131902"/>
            <a:ext cx="163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Text (html or markdown) and equations using Latex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344FC9D-B3BD-4F4F-9855-87AA5984EB2F}"/>
              </a:ext>
            </a:extLst>
          </p:cNvPr>
          <p:cNvSpPr/>
          <p:nvPr/>
        </p:nvSpPr>
        <p:spPr>
          <a:xfrm>
            <a:off x="4249791" y="2405200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BA929-67C7-6746-8FB3-18ECC1A17D45}"/>
              </a:ext>
            </a:extLst>
          </p:cNvPr>
          <p:cNvSpPr txBox="1"/>
          <p:nvPr/>
        </p:nvSpPr>
        <p:spPr>
          <a:xfrm>
            <a:off x="4647824" y="2998683"/>
            <a:ext cx="2125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Figures (this plot is dynamically generated using python library, but one can also include static images)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6949237-FE96-904F-8BEB-10C32022F30C}"/>
              </a:ext>
            </a:extLst>
          </p:cNvPr>
          <p:cNvSpPr/>
          <p:nvPr/>
        </p:nvSpPr>
        <p:spPr>
          <a:xfrm>
            <a:off x="4249791" y="4273243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7E0D4-8000-0A49-B5D8-871E65EEE942}"/>
              </a:ext>
            </a:extLst>
          </p:cNvPr>
          <p:cNvSpPr txBox="1"/>
          <p:nvPr/>
        </p:nvSpPr>
        <p:spPr>
          <a:xfrm>
            <a:off x="4168630" y="4994703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elements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FA922-3CDB-BE42-857E-D92A0777B9C3}"/>
              </a:ext>
            </a:extLst>
          </p:cNvPr>
          <p:cNvSpPr txBox="1"/>
          <p:nvPr/>
        </p:nvSpPr>
        <p:spPr>
          <a:xfrm>
            <a:off x="4655309" y="5962384"/>
            <a:ext cx="1165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Two attempts for each question variant (where the parameters of the plot are fixed)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A6631-EDE5-AA4E-82F6-A7CBF85160B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61661" y="6393271"/>
            <a:ext cx="3293648" cy="22859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1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6CF91-44A5-734B-A3E8-BED69A01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" y="265176"/>
            <a:ext cx="4752751" cy="213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53E9F-C99E-8A4B-B7B3-B57A1FCB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99" y="597754"/>
            <a:ext cx="1689426" cy="1387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BAB53-7EAC-394D-81D4-59CF5133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" y="2707630"/>
            <a:ext cx="4747025" cy="213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DFDCD-8D39-B346-A1A3-B1DB05F1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47" y="3067163"/>
            <a:ext cx="1668650" cy="133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45DC-30CF-C348-9D41-3F8DCB566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07" y="265176"/>
            <a:ext cx="4734332" cy="213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37ADD-509C-E346-BDA2-D24076C5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097" y="627021"/>
            <a:ext cx="1668650" cy="132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6D2B46-1A29-084F-AF1F-CF90562A9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603" y="2707629"/>
            <a:ext cx="4734332" cy="213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AD32-D3AC-2845-B613-8030FF24D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6765" y="3053308"/>
            <a:ext cx="1668650" cy="132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6BDC7A-A4C4-DB46-99BF-22053AEBF403}"/>
              </a:ext>
            </a:extLst>
          </p:cNvPr>
          <p:cNvSpPr txBox="1"/>
          <p:nvPr/>
        </p:nvSpPr>
        <p:spPr>
          <a:xfrm>
            <a:off x="1375379" y="38253"/>
            <a:ext cx="202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A) Initial configuration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195D8-DF8C-0042-BF50-9DE870CFA1FA}"/>
              </a:ext>
            </a:extLst>
          </p:cNvPr>
          <p:cNvSpPr/>
          <p:nvPr/>
        </p:nvSpPr>
        <p:spPr>
          <a:xfrm>
            <a:off x="5064374" y="1225391"/>
            <a:ext cx="615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maxPoints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D6EC02-28E3-374D-B0DB-83E467DEBE68}"/>
              </a:ext>
            </a:extLst>
          </p:cNvPr>
          <p:cNvCxnSpPr>
            <a:cxnSpLocks/>
          </p:cNvCxnSpPr>
          <p:nvPr/>
        </p:nvCxnSpPr>
        <p:spPr>
          <a:xfrm flipV="1">
            <a:off x="4921990" y="1391113"/>
            <a:ext cx="191097" cy="142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D0B8130-584E-0648-AC36-9C00AD4B6CEC}"/>
              </a:ext>
            </a:extLst>
          </p:cNvPr>
          <p:cNvSpPr/>
          <p:nvPr/>
        </p:nvSpPr>
        <p:spPr>
          <a:xfrm>
            <a:off x="4776543" y="1391113"/>
            <a:ext cx="145447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137751-76FD-2646-900C-331A4A6CB058}"/>
              </a:ext>
            </a:extLst>
          </p:cNvPr>
          <p:cNvSpPr/>
          <p:nvPr/>
        </p:nvSpPr>
        <p:spPr>
          <a:xfrm>
            <a:off x="5070762" y="994976"/>
            <a:ext cx="5033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5A0343-58D0-5145-9B1B-69265CEB5146}"/>
              </a:ext>
            </a:extLst>
          </p:cNvPr>
          <p:cNvCxnSpPr>
            <a:cxnSpLocks/>
          </p:cNvCxnSpPr>
          <p:nvPr/>
        </p:nvCxnSpPr>
        <p:spPr>
          <a:xfrm>
            <a:off x="4946974" y="1073246"/>
            <a:ext cx="189314" cy="5890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7DE0348-62FE-4646-82C1-D1B2EB08B77D}"/>
              </a:ext>
            </a:extLst>
          </p:cNvPr>
          <p:cNvSpPr/>
          <p:nvPr/>
        </p:nvSpPr>
        <p:spPr>
          <a:xfrm>
            <a:off x="4541101" y="929231"/>
            <a:ext cx="396356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2AA024-7EE6-CC4F-8042-A1D866D29B0E}"/>
              </a:ext>
            </a:extLst>
          </p:cNvPr>
          <p:cNvSpPr txBox="1"/>
          <p:nvPr/>
        </p:nvSpPr>
        <p:spPr>
          <a:xfrm>
            <a:off x="1205729" y="2457279"/>
            <a:ext cx="21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B) After 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CC332-AD66-B044-8BE9-CF55F997B565}"/>
              </a:ext>
            </a:extLst>
          </p:cNvPr>
          <p:cNvSpPr txBox="1"/>
          <p:nvPr/>
        </p:nvSpPr>
        <p:spPr>
          <a:xfrm>
            <a:off x="6780349" y="38253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C) After 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71DFE-432F-2240-8F3C-B172B0FCC9DA}"/>
              </a:ext>
            </a:extLst>
          </p:cNvPr>
          <p:cNvSpPr txBox="1"/>
          <p:nvPr/>
        </p:nvSpPr>
        <p:spPr>
          <a:xfrm>
            <a:off x="6780349" y="2457278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D) After 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396855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5AAAD-8848-D74A-9208-6117711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22520"/>
            <a:ext cx="3613850" cy="3059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229FA-511C-E641-A89D-9DCF9002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6" y="1843914"/>
            <a:ext cx="1277825" cy="100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DD3A8-1313-7E42-801D-2B0A03FC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9" y="3254308"/>
            <a:ext cx="3672545" cy="354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39EC9-EABA-CA43-BE1E-85563EB12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645" y="123404"/>
            <a:ext cx="3637714" cy="3058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332F1-799D-1F4B-B2EC-EB10C6FC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61" y="1843913"/>
            <a:ext cx="1261011" cy="100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9C476-3065-A34D-97EE-EA618BF77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646" y="3269423"/>
            <a:ext cx="3623054" cy="305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01B39-5C3C-614B-A004-BE39B775C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478" y="4964965"/>
            <a:ext cx="1251494" cy="1008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AA4E9-482C-174B-8DCD-7263BDC9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5" y="5004058"/>
            <a:ext cx="1277825" cy="1008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77CCE-8153-DA4B-BE1C-EED7F2F8EB45}"/>
              </a:ext>
            </a:extLst>
          </p:cNvPr>
          <p:cNvSpPr txBox="1"/>
          <p:nvPr/>
        </p:nvSpPr>
        <p:spPr>
          <a:xfrm>
            <a:off x="157816" y="5469369"/>
            <a:ext cx="158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Incorrect submission (angle should be clockwise).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028CB0-815F-2344-AAE0-A1902D81ACA2}"/>
              </a:ext>
            </a:extLst>
          </p:cNvPr>
          <p:cNvCxnSpPr>
            <a:cxnSpLocks/>
          </p:cNvCxnSpPr>
          <p:nvPr/>
        </p:nvCxnSpPr>
        <p:spPr>
          <a:xfrm flipH="1" flipV="1">
            <a:off x="1100641" y="6272331"/>
            <a:ext cx="532243" cy="2970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702E36-CB38-454A-875C-B480BC487277}"/>
              </a:ext>
            </a:extLst>
          </p:cNvPr>
          <p:cNvCxnSpPr>
            <a:cxnSpLocks/>
          </p:cNvCxnSpPr>
          <p:nvPr/>
        </p:nvCxnSpPr>
        <p:spPr>
          <a:xfrm>
            <a:off x="634790" y="5754158"/>
            <a:ext cx="307208" cy="81517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6DD6B-33FC-964B-BA9F-95FB045CF6D0}"/>
              </a:ext>
            </a:extLst>
          </p:cNvPr>
          <p:cNvSpPr/>
          <p:nvPr/>
        </p:nvSpPr>
        <p:spPr>
          <a:xfrm>
            <a:off x="1632883" y="6338498"/>
            <a:ext cx="158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 can still try another attempt of the same question (in this case, just rotate the vector)</a:t>
            </a: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18ED7-B44C-A44B-B07B-F94DC958F9E5}"/>
              </a:ext>
            </a:extLst>
          </p:cNvPr>
          <p:cNvSpPr/>
          <p:nvPr/>
        </p:nvSpPr>
        <p:spPr>
          <a:xfrm>
            <a:off x="5394010" y="2391057"/>
            <a:ext cx="1369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is the same question variant, but now with the correct submission</a:t>
            </a:r>
            <a:endParaRPr lang="en-US" sz="8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8B2AD-6590-F84D-9EEF-C5AE7407D3BC}"/>
              </a:ext>
            </a:extLst>
          </p:cNvPr>
          <p:cNvSpPr/>
          <p:nvPr/>
        </p:nvSpPr>
        <p:spPr>
          <a:xfrm>
            <a:off x="5198471" y="560158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877D80-4932-D14E-94BC-3FBF6E49A4F3}"/>
              </a:ext>
            </a:extLst>
          </p:cNvPr>
          <p:cNvSpPr/>
          <p:nvPr/>
        </p:nvSpPr>
        <p:spPr>
          <a:xfrm>
            <a:off x="1205726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060325-A680-E141-B3E7-5FF024D2B1A3}"/>
              </a:ext>
            </a:extLst>
          </p:cNvPr>
          <p:cNvSpPr/>
          <p:nvPr/>
        </p:nvSpPr>
        <p:spPr>
          <a:xfrm>
            <a:off x="5298398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1C6C9C-94DB-0341-A513-31E0FF1ACB37}"/>
              </a:ext>
            </a:extLst>
          </p:cNvPr>
          <p:cNvCxnSpPr>
            <a:cxnSpLocks/>
          </p:cNvCxnSpPr>
          <p:nvPr/>
        </p:nvCxnSpPr>
        <p:spPr>
          <a:xfrm flipH="1" flipV="1">
            <a:off x="5802066" y="787793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FADF2-A104-2D44-B7E0-4DBDDB7E1D58}"/>
              </a:ext>
            </a:extLst>
          </p:cNvPr>
          <p:cNvCxnSpPr>
            <a:cxnSpLocks/>
          </p:cNvCxnSpPr>
          <p:nvPr/>
        </p:nvCxnSpPr>
        <p:spPr>
          <a:xfrm flipV="1">
            <a:off x="6569494" y="2478091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C4BB65-3714-8B4A-9BD2-82A80AFE4481}"/>
              </a:ext>
            </a:extLst>
          </p:cNvPr>
          <p:cNvSpPr/>
          <p:nvPr/>
        </p:nvSpPr>
        <p:spPr>
          <a:xfrm>
            <a:off x="5366088" y="5523326"/>
            <a:ext cx="1369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Another question variant with correct submission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481D33-F262-DD4B-8C5B-3D29D296EB80}"/>
              </a:ext>
            </a:extLst>
          </p:cNvPr>
          <p:cNvCxnSpPr>
            <a:cxnSpLocks/>
          </p:cNvCxnSpPr>
          <p:nvPr/>
        </p:nvCxnSpPr>
        <p:spPr>
          <a:xfrm flipH="1" flipV="1">
            <a:off x="5774144" y="3920062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E0C40-2C2F-404D-B4E3-13E0F98CADA1}"/>
              </a:ext>
            </a:extLst>
          </p:cNvPr>
          <p:cNvCxnSpPr>
            <a:cxnSpLocks/>
          </p:cNvCxnSpPr>
          <p:nvPr/>
        </p:nvCxnSpPr>
        <p:spPr>
          <a:xfrm flipV="1">
            <a:off x="6541572" y="5610360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1A46A4-BF5D-2547-8131-608A7DA7A798}"/>
              </a:ext>
            </a:extLst>
          </p:cNvPr>
          <p:cNvSpPr txBox="1"/>
          <p:nvPr/>
        </p:nvSpPr>
        <p:spPr>
          <a:xfrm>
            <a:off x="2661901" y="474528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30F2A-8454-7945-8DDF-9356D20D1CCD}"/>
              </a:ext>
            </a:extLst>
          </p:cNvPr>
          <p:cNvSpPr txBox="1"/>
          <p:nvPr/>
        </p:nvSpPr>
        <p:spPr>
          <a:xfrm>
            <a:off x="6763537" y="1608458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AE440-1EBF-3846-BD74-CE9301BAACEE}"/>
              </a:ext>
            </a:extLst>
          </p:cNvPr>
          <p:cNvSpPr txBox="1"/>
          <p:nvPr/>
        </p:nvSpPr>
        <p:spPr>
          <a:xfrm>
            <a:off x="6788514" y="4721694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136842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0F64B7-5386-7547-97FC-0419028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" y="141170"/>
            <a:ext cx="4093081" cy="304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C83E7-C7E0-AC43-90B3-12A8348E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" y="3186093"/>
            <a:ext cx="4168657" cy="308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82F4AB-8D93-DA4C-B4B2-46D292B7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96" y="3947119"/>
            <a:ext cx="1404884" cy="156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047FCF-E6FB-324D-87B6-0FDCFA4A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5" y="146383"/>
            <a:ext cx="4068446" cy="303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2F30F-79B6-1041-A6F4-2E426387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399" y="830548"/>
            <a:ext cx="1537967" cy="1572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2A2FD-5931-494C-84D3-7AD7E8E0F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616" y="3186093"/>
            <a:ext cx="4108796" cy="3065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3E642-BDD3-5B4C-91BF-175FFA0B8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30" y="4009187"/>
            <a:ext cx="1397818" cy="156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E491EB-88D7-5842-BA91-E66E54FCAC3B}"/>
              </a:ext>
            </a:extLst>
          </p:cNvPr>
          <p:cNvSpPr txBox="1"/>
          <p:nvPr/>
        </p:nvSpPr>
        <p:spPr>
          <a:xfrm>
            <a:off x="2764107" y="50964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94096-66E1-AF49-9791-D10506060BFC}"/>
              </a:ext>
            </a:extLst>
          </p:cNvPr>
          <p:cNvSpPr txBox="1"/>
          <p:nvPr/>
        </p:nvSpPr>
        <p:spPr>
          <a:xfrm>
            <a:off x="2873203" y="3646463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979D0-6BF1-A54A-89C2-29B720F91AB9}"/>
              </a:ext>
            </a:extLst>
          </p:cNvPr>
          <p:cNvSpPr txBox="1"/>
          <p:nvPr/>
        </p:nvSpPr>
        <p:spPr>
          <a:xfrm>
            <a:off x="7439900" y="52147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94069-9945-DF40-BDAC-10EC5DE32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658" y="798469"/>
            <a:ext cx="1478022" cy="1539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456CEC-3689-B844-AB77-2B59A3706F36}"/>
              </a:ext>
            </a:extLst>
          </p:cNvPr>
          <p:cNvSpPr txBox="1"/>
          <p:nvPr/>
        </p:nvSpPr>
        <p:spPr>
          <a:xfrm>
            <a:off x="7554514" y="367012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  <a:r>
              <a:rPr lang="en-US" sz="1200" baseline="30000" dirty="0"/>
              <a:t>th</a:t>
            </a:r>
            <a:r>
              <a:rPr lang="en-US" sz="1200" dirty="0"/>
              <a:t> attempt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383451-E3DF-1A49-B3F5-9AD9A100F8B8}"/>
              </a:ext>
            </a:extLst>
          </p:cNvPr>
          <p:cNvCxnSpPr>
            <a:cxnSpLocks/>
          </p:cNvCxnSpPr>
          <p:nvPr/>
        </p:nvCxnSpPr>
        <p:spPr>
          <a:xfrm flipV="1">
            <a:off x="2146195" y="4760926"/>
            <a:ext cx="1897633" cy="10730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178C5EF-77EB-F143-943B-28FAAB3FB434}"/>
              </a:ext>
            </a:extLst>
          </p:cNvPr>
          <p:cNvSpPr/>
          <p:nvPr/>
        </p:nvSpPr>
        <p:spPr>
          <a:xfrm>
            <a:off x="423193" y="5812577"/>
            <a:ext cx="2340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Submission attempt still ”in-progress” (hence the yellow background). The next submission attempt will try to improve this score.</a:t>
            </a:r>
            <a:endParaRPr lang="en-US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FF5D9E-E2E2-EF4C-95AF-A2FFDA86354A}"/>
              </a:ext>
            </a:extLst>
          </p:cNvPr>
          <p:cNvCxnSpPr>
            <a:cxnSpLocks/>
          </p:cNvCxnSpPr>
          <p:nvPr/>
        </p:nvCxnSpPr>
        <p:spPr>
          <a:xfrm flipH="1">
            <a:off x="533458" y="4844461"/>
            <a:ext cx="751236" cy="54410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A7DE6-442A-1F46-89CA-431A8DBF738B}"/>
              </a:ext>
            </a:extLst>
          </p:cNvPr>
          <p:cNvSpPr/>
          <p:nvPr/>
        </p:nvSpPr>
        <p:spPr>
          <a:xfrm>
            <a:off x="1068495" y="4627449"/>
            <a:ext cx="17585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Partial credit given to this attempt</a:t>
            </a:r>
            <a:endParaRPr lang="en-US" sz="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94F1EC-83CB-2043-81D2-1047D2589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39" y="765360"/>
            <a:ext cx="1960051" cy="946933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FBC7B4B0-D754-324C-ADE3-AEF7E9C702B9}"/>
              </a:ext>
            </a:extLst>
          </p:cNvPr>
          <p:cNvSpPr/>
          <p:nvPr/>
        </p:nvSpPr>
        <p:spPr>
          <a:xfrm>
            <a:off x="1014058" y="1367821"/>
            <a:ext cx="557803" cy="770817"/>
          </a:xfrm>
          <a:custGeom>
            <a:avLst/>
            <a:gdLst>
              <a:gd name="connsiteX0" fmla="*/ 557803 w 557803"/>
              <a:gd name="connsiteY0" fmla="*/ 770817 h 770817"/>
              <a:gd name="connsiteX1" fmla="*/ 59040 w 557803"/>
              <a:gd name="connsiteY1" fmla="*/ 453422 h 770817"/>
              <a:gd name="connsiteX2" fmla="*/ 28811 w 557803"/>
              <a:gd name="connsiteY2" fmla="*/ 0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803" h="770817">
                <a:moveTo>
                  <a:pt x="557803" y="770817"/>
                </a:moveTo>
                <a:cubicBezTo>
                  <a:pt x="352504" y="676354"/>
                  <a:pt x="147205" y="581891"/>
                  <a:pt x="59040" y="453422"/>
                </a:cubicBezTo>
                <a:cubicBezTo>
                  <a:pt x="-29125" y="324953"/>
                  <a:pt x="-157" y="162476"/>
                  <a:pt x="28811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F3BCA7-4FCA-704A-95A9-8E2330785DF8}"/>
              </a:ext>
            </a:extLst>
          </p:cNvPr>
          <p:cNvSpPr/>
          <p:nvPr/>
        </p:nvSpPr>
        <p:spPr>
          <a:xfrm>
            <a:off x="1284693" y="1703421"/>
            <a:ext cx="1634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checkbox element uses a grading scheme with partial score 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D4B012-DDA1-584D-9D41-1767EF061D4B}"/>
              </a:ext>
            </a:extLst>
          </p:cNvPr>
          <p:cNvCxnSpPr>
            <a:cxnSpLocks/>
          </p:cNvCxnSpPr>
          <p:nvPr/>
        </p:nvCxnSpPr>
        <p:spPr>
          <a:xfrm>
            <a:off x="7323941" y="1115954"/>
            <a:ext cx="1567470" cy="4030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F97594-5C93-454D-9BFE-11620F8975C6}"/>
              </a:ext>
            </a:extLst>
          </p:cNvPr>
          <p:cNvSpPr/>
          <p:nvPr/>
        </p:nvSpPr>
        <p:spPr>
          <a:xfrm>
            <a:off x="5895741" y="860814"/>
            <a:ext cx="156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Correct attempt completes the previous attempt that was still in-progress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07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579468-5AAD-6D41-B910-700A8CD9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" y="0"/>
            <a:ext cx="369033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1EA8A-CB64-8246-9FD1-5B127AF96558}"/>
              </a:ext>
            </a:extLst>
          </p:cNvPr>
          <p:cNvSpPr/>
          <p:nvPr/>
        </p:nvSpPr>
        <p:spPr>
          <a:xfrm>
            <a:off x="1950340" y="4260690"/>
            <a:ext cx="1200939" cy="2130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H="1">
            <a:off x="1639874" y="2780985"/>
            <a:ext cx="513878" cy="2267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 flipH="1">
            <a:off x="1559892" y="3203439"/>
            <a:ext cx="872842" cy="157540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6185541-57D5-A94B-8F70-32C13E4338B8}"/>
              </a:ext>
            </a:extLst>
          </p:cNvPr>
          <p:cNvSpPr/>
          <p:nvPr/>
        </p:nvSpPr>
        <p:spPr>
          <a:xfrm>
            <a:off x="986198" y="4641845"/>
            <a:ext cx="729247" cy="15700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D9F7DE-3F7B-2D4E-A136-88F58BFB46BC}"/>
              </a:ext>
            </a:extLst>
          </p:cNvPr>
          <p:cNvSpPr/>
          <p:nvPr/>
        </p:nvSpPr>
        <p:spPr>
          <a:xfrm>
            <a:off x="56684" y="2342678"/>
            <a:ext cx="1583190" cy="1760786"/>
          </a:xfrm>
          <a:prstGeom prst="roundRect">
            <a:avLst>
              <a:gd name="adj" fmla="val 30443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>
            <a:off x="2717622" y="3203439"/>
            <a:ext cx="174347" cy="107992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1AF0B9-5612-A743-97D5-23660A70BAFB}"/>
              </a:ext>
            </a:extLst>
          </p:cNvPr>
          <p:cNvSpPr txBox="1"/>
          <p:nvPr/>
        </p:nvSpPr>
        <p:spPr>
          <a:xfrm>
            <a:off x="2116541" y="2303147"/>
            <a:ext cx="158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These parameters are randomized for each question variant, but with “singleVariant”: “true” they remain fixed for all unlimited attempts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54A721-01ED-9141-A7EA-9381062A6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86"/>
          <a:stretch/>
        </p:blipFill>
        <p:spPr>
          <a:xfrm>
            <a:off x="3760188" y="2985025"/>
            <a:ext cx="3882651" cy="2108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D36998-60B3-F94C-8741-EF5070FB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9"/>
          <a:stretch/>
        </p:blipFill>
        <p:spPr>
          <a:xfrm>
            <a:off x="3747017" y="710361"/>
            <a:ext cx="3882651" cy="1914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33952F-8694-1D47-BE9D-470305E2739D}"/>
              </a:ext>
            </a:extLst>
          </p:cNvPr>
          <p:cNvSpPr txBox="1"/>
          <p:nvPr/>
        </p:nvSpPr>
        <p:spPr>
          <a:xfrm>
            <a:off x="3747017" y="526781"/>
            <a:ext cx="31147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First attempt with incorrect answers (incorrect unit)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B2EE9-D192-084D-976D-2768DE4CDD8C}"/>
              </a:ext>
            </a:extLst>
          </p:cNvPr>
          <p:cNvSpPr txBox="1"/>
          <p:nvPr/>
        </p:nvSpPr>
        <p:spPr>
          <a:xfrm>
            <a:off x="3736942" y="2780985"/>
            <a:ext cx="351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Second attempt for the same question variant with the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96200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C314905-C011-C546-BA4D-E0670FE1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1" y="155219"/>
            <a:ext cx="8743960" cy="65475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V="1">
            <a:off x="2575236" y="4676373"/>
            <a:ext cx="1004305" cy="6407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>
            <a:off x="2667152" y="4400020"/>
            <a:ext cx="90123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 flipV="1">
            <a:off x="2575236" y="4939990"/>
            <a:ext cx="1004305" cy="10178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D7F73-7B5D-B64C-A92F-0168BF085AF0}"/>
              </a:ext>
            </a:extLst>
          </p:cNvPr>
          <p:cNvSpPr/>
          <p:nvPr/>
        </p:nvSpPr>
        <p:spPr>
          <a:xfrm>
            <a:off x="0" y="2706243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"General/mathNumbersConcept-odd"},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"General/mathNumbersConcept-even"},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"General/mathNumbersConcept-prime"}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B631F4-92CA-B943-A0F1-43A0857FD8FC}"/>
              </a:ext>
            </a:extLst>
          </p:cNvPr>
          <p:cNvSpPr/>
          <p:nvPr/>
        </p:nvSpPr>
        <p:spPr>
          <a:xfrm>
            <a:off x="50429" y="3858736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"General/mathOuterProduct"},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"General/mathMatrixMultT"}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695E91-B06D-FC43-AD30-EAA9C90BFC5E}"/>
              </a:ext>
            </a:extLst>
          </p:cNvPr>
          <p:cNvSpPr/>
          <p:nvPr/>
        </p:nvSpPr>
        <p:spPr>
          <a:xfrm>
            <a:off x="-8517" y="5178582"/>
            <a:ext cx="26756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"General/graphAdjacencyMatrix”}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406596-ACC5-DB4E-BDDB-653BC7D3AB0E}"/>
              </a:ext>
            </a:extLst>
          </p:cNvPr>
          <p:cNvSpPr/>
          <p:nvPr/>
        </p:nvSpPr>
        <p:spPr>
          <a:xfrm>
            <a:off x="628998" y="5773124"/>
            <a:ext cx="194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{"id": "General/engCircuit"}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F2A89F-574B-6A40-BBBF-4D0CB0905D3D}"/>
              </a:ext>
            </a:extLst>
          </p:cNvPr>
          <p:cNvCxnSpPr>
            <a:cxnSpLocks/>
          </p:cNvCxnSpPr>
          <p:nvPr/>
        </p:nvCxnSpPr>
        <p:spPr>
          <a:xfrm>
            <a:off x="2667152" y="3525274"/>
            <a:ext cx="912389" cy="34890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892C8-9446-1F48-A7F7-9543E54E43C5}"/>
              </a:ext>
            </a:extLst>
          </p:cNvPr>
          <p:cNvSpPr/>
          <p:nvPr/>
        </p:nvSpPr>
        <p:spPr>
          <a:xfrm>
            <a:off x="142794" y="2015323"/>
            <a:ext cx="2445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"General/mathNumberInput”}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D6A00-2DCD-BF4E-AAC6-3C7F1DD98E41}"/>
              </a:ext>
            </a:extLst>
          </p:cNvPr>
          <p:cNvCxnSpPr>
            <a:cxnSpLocks/>
          </p:cNvCxnSpPr>
          <p:nvPr/>
        </p:nvCxnSpPr>
        <p:spPr>
          <a:xfrm>
            <a:off x="2524708" y="2166234"/>
            <a:ext cx="1054833" cy="137495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70432948-BB09-2549-85BA-42A8D29C2023}"/>
              </a:ext>
            </a:extLst>
          </p:cNvPr>
          <p:cNvSpPr/>
          <p:nvPr/>
        </p:nvSpPr>
        <p:spPr>
          <a:xfrm>
            <a:off x="4270917" y="3429000"/>
            <a:ext cx="234176" cy="5519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0DB511-402A-B04B-A8B5-2C97844C8985}"/>
              </a:ext>
            </a:extLst>
          </p:cNvPr>
          <p:cNvSpPr/>
          <p:nvPr/>
        </p:nvSpPr>
        <p:spPr>
          <a:xfrm>
            <a:off x="4945124" y="3156165"/>
            <a:ext cx="421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Questions are shuffled within each zone</a:t>
            </a:r>
            <a:endParaRPr lang="en-US" sz="1400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6462539-647F-7A4F-95D1-D763B46F3FFC}"/>
              </a:ext>
            </a:extLst>
          </p:cNvPr>
          <p:cNvSpPr/>
          <p:nvPr/>
        </p:nvSpPr>
        <p:spPr>
          <a:xfrm>
            <a:off x="4296946" y="4300111"/>
            <a:ext cx="208147" cy="71793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751FFA-D083-2142-8359-74C6E32E715B}"/>
              </a:ext>
            </a:extLst>
          </p:cNvPr>
          <p:cNvCxnSpPr>
            <a:cxnSpLocks/>
          </p:cNvCxnSpPr>
          <p:nvPr/>
        </p:nvCxnSpPr>
        <p:spPr>
          <a:xfrm flipH="1">
            <a:off x="4505093" y="3386774"/>
            <a:ext cx="440032" cy="33346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ADEAD7C-199B-7B4D-BBE2-D4F70CF41D45}"/>
              </a:ext>
            </a:extLst>
          </p:cNvPr>
          <p:cNvCxnSpPr>
            <a:cxnSpLocks/>
          </p:cNvCxnSpPr>
          <p:nvPr/>
        </p:nvCxnSpPr>
        <p:spPr>
          <a:xfrm flipH="1">
            <a:off x="4505093" y="3463942"/>
            <a:ext cx="546410" cy="121243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19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FF31A-46B3-7D49-A98E-F937D44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" y="2218348"/>
            <a:ext cx="6377414" cy="2297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3389-BA62-4448-B261-60D4D4A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" y="370621"/>
            <a:ext cx="6377414" cy="1562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6168-7BE3-C74C-BADA-57F65883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94" y="370621"/>
            <a:ext cx="5641256" cy="41456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2246328" y="457200"/>
            <a:ext cx="4560848" cy="814038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B9AC9B0-BA4F-F84A-899D-BB29BC4040C2}"/>
              </a:ext>
            </a:extLst>
          </p:cNvPr>
          <p:cNvSpPr/>
          <p:nvPr/>
        </p:nvSpPr>
        <p:spPr>
          <a:xfrm>
            <a:off x="3735659" y="917516"/>
            <a:ext cx="2977375" cy="1014744"/>
          </a:xfrm>
          <a:custGeom>
            <a:avLst/>
            <a:gdLst>
              <a:gd name="connsiteX0" fmla="*/ 0 w 3010829"/>
              <a:gd name="connsiteY0" fmla="*/ 0 h 959005"/>
              <a:gd name="connsiteX1" fmla="*/ 1494263 w 3010829"/>
              <a:gd name="connsiteY1" fmla="*/ 758283 h 959005"/>
              <a:gd name="connsiteX2" fmla="*/ 3010829 w 3010829"/>
              <a:gd name="connsiteY2" fmla="*/ 959005 h 95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0829" h="959005">
                <a:moveTo>
                  <a:pt x="0" y="0"/>
                </a:moveTo>
                <a:cubicBezTo>
                  <a:pt x="496229" y="299224"/>
                  <a:pt x="992458" y="598449"/>
                  <a:pt x="1494263" y="758283"/>
                </a:cubicBezTo>
                <a:cubicBezTo>
                  <a:pt x="1996068" y="918117"/>
                  <a:pt x="2503448" y="938561"/>
                  <a:pt x="3010829" y="95900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FE41C4A-1F7B-D34D-9224-4A79566396E6}"/>
              </a:ext>
            </a:extLst>
          </p:cNvPr>
          <p:cNvSpPr/>
          <p:nvPr/>
        </p:nvSpPr>
        <p:spPr>
          <a:xfrm>
            <a:off x="5660364" y="947850"/>
            <a:ext cx="1285839" cy="2129883"/>
          </a:xfrm>
          <a:custGeom>
            <a:avLst/>
            <a:gdLst>
              <a:gd name="connsiteX0" fmla="*/ 37911 w 1008067"/>
              <a:gd name="connsiteY0" fmla="*/ 0 h 2141035"/>
              <a:gd name="connsiteX1" fmla="*/ 115970 w 1008067"/>
              <a:gd name="connsiteY1" fmla="*/ 1438508 h 2141035"/>
              <a:gd name="connsiteX2" fmla="*/ 1008067 w 1008067"/>
              <a:gd name="connsiteY2" fmla="*/ 2141035 h 214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067" h="2141035">
                <a:moveTo>
                  <a:pt x="37911" y="0"/>
                </a:moveTo>
                <a:cubicBezTo>
                  <a:pt x="-3906" y="540834"/>
                  <a:pt x="-45723" y="1081669"/>
                  <a:pt x="115970" y="1438508"/>
                </a:cubicBezTo>
                <a:cubicBezTo>
                  <a:pt x="277663" y="1795347"/>
                  <a:pt x="757165" y="2040674"/>
                  <a:pt x="1008067" y="214103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B9D40-AF2F-0241-8C7B-C13B437D0707}"/>
              </a:ext>
            </a:extLst>
          </p:cNvPr>
          <p:cNvSpPr txBox="1"/>
          <p:nvPr/>
        </p:nvSpPr>
        <p:spPr>
          <a:xfrm>
            <a:off x="4258793" y="2632932"/>
            <a:ext cx="204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All input parameters are randomized, including the given equation for “c”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-13648" y="19322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-13648" y="64856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424112" y="63287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</p:spTree>
    <p:extLst>
      <p:ext uri="{BB962C8B-B14F-4D97-AF65-F5344CB8AC3E}">
        <p14:creationId xmlns:p14="http://schemas.microsoft.com/office/powerpoint/2010/main" val="182187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C45A35-06C5-164D-B568-7E69FF90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9" y="434893"/>
            <a:ext cx="5922818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C260F-224A-9D46-8C22-C3A0ACB1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88" y="412592"/>
            <a:ext cx="5954971" cy="5832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BBF88-11DF-2440-80E8-4B1F114D0047}"/>
              </a:ext>
            </a:extLst>
          </p:cNvPr>
          <p:cNvSpPr txBox="1"/>
          <p:nvPr/>
        </p:nvSpPr>
        <p:spPr>
          <a:xfrm>
            <a:off x="68206" y="15789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1</a:t>
            </a:r>
            <a:r>
              <a:rPr lang="en-US" sz="1200" baseline="30000" dirty="0">
                <a:solidFill>
                  <a:srgbClr val="7030A0"/>
                </a:solidFill>
              </a:rPr>
              <a:t>st</a:t>
            </a:r>
            <a:r>
              <a:rPr lang="en-US" sz="1200" dirty="0">
                <a:solidFill>
                  <a:srgbClr val="7030A0"/>
                </a:solidFill>
              </a:rPr>
              <a:t> attempt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91FDD1-F859-7348-AB90-FAAECF7F4B1B}"/>
              </a:ext>
            </a:extLst>
          </p:cNvPr>
          <p:cNvCxnSpPr>
            <a:cxnSpLocks/>
          </p:cNvCxnSpPr>
          <p:nvPr/>
        </p:nvCxnSpPr>
        <p:spPr>
          <a:xfrm flipH="1" flipV="1">
            <a:off x="1817651" y="2464423"/>
            <a:ext cx="812170" cy="82496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05FDCC-FE3C-9242-B010-0FF252EE18D0}"/>
              </a:ext>
            </a:extLst>
          </p:cNvPr>
          <p:cNvCxnSpPr>
            <a:cxnSpLocks/>
          </p:cNvCxnSpPr>
          <p:nvPr/>
        </p:nvCxnSpPr>
        <p:spPr>
          <a:xfrm flipV="1">
            <a:off x="3269060" y="2386363"/>
            <a:ext cx="1180277" cy="90302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C7E351-D049-C944-9157-A3CD4F204183}"/>
              </a:ext>
            </a:extLst>
          </p:cNvPr>
          <p:cNvSpPr txBox="1"/>
          <p:nvPr/>
        </p:nvSpPr>
        <p:spPr>
          <a:xfrm>
            <a:off x="2389915" y="3289389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One attempt remaining for 1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DF437-652F-2544-9CF5-482EDDF9CC4F}"/>
              </a:ext>
            </a:extLst>
          </p:cNvPr>
          <p:cNvCxnSpPr>
            <a:cxnSpLocks/>
          </p:cNvCxnSpPr>
          <p:nvPr/>
        </p:nvCxnSpPr>
        <p:spPr>
          <a:xfrm flipH="1" flipV="1">
            <a:off x="9561428" y="1032268"/>
            <a:ext cx="954172" cy="40813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D5D292-33EE-5A4D-B749-1DA1E53126EC}"/>
              </a:ext>
            </a:extLst>
          </p:cNvPr>
          <p:cNvSpPr txBox="1"/>
          <p:nvPr/>
        </p:nvSpPr>
        <p:spPr>
          <a:xfrm>
            <a:off x="10333350" y="1440401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Same parameters for second submission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47C451-D874-7D4A-AF37-1C998626EDC9}"/>
              </a:ext>
            </a:extLst>
          </p:cNvPr>
          <p:cNvSpPr txBox="1"/>
          <p:nvPr/>
        </p:nvSpPr>
        <p:spPr>
          <a:xfrm>
            <a:off x="8259144" y="2975588"/>
            <a:ext cx="34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Correct answer is shown by default when there is no attempt left, or the correct answer is achieved.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562865-21F1-0A4F-8341-4E885DEDC9B2}"/>
              </a:ext>
            </a:extLst>
          </p:cNvPr>
          <p:cNvSpPr txBox="1"/>
          <p:nvPr/>
        </p:nvSpPr>
        <p:spPr>
          <a:xfrm>
            <a:off x="6055330" y="157894"/>
            <a:ext cx="314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2</a:t>
            </a:r>
            <a:r>
              <a:rPr lang="en-US" sz="1200" baseline="30000" dirty="0">
                <a:solidFill>
                  <a:srgbClr val="7030A0"/>
                </a:solidFill>
              </a:rPr>
              <a:t>nd</a:t>
            </a:r>
            <a:r>
              <a:rPr lang="en-US" sz="1200" dirty="0">
                <a:solidFill>
                  <a:srgbClr val="7030A0"/>
                </a:solidFill>
              </a:rPr>
              <a:t> (and last) attempt</a:t>
            </a:r>
          </a:p>
        </p:txBody>
      </p:sp>
    </p:spTree>
    <p:extLst>
      <p:ext uri="{BB962C8B-B14F-4D97-AF65-F5344CB8AC3E}">
        <p14:creationId xmlns:p14="http://schemas.microsoft.com/office/powerpoint/2010/main" val="215536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A23C6-245E-CE4A-A6B1-7474E2E5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63" y="3551713"/>
            <a:ext cx="5059201" cy="2839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B65F-88CD-504F-A47B-A030034E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7" y="3595692"/>
            <a:ext cx="4966009" cy="2795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1E0DBE-2ABC-8545-97BC-AC99A2A2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7" y="362301"/>
            <a:ext cx="4966010" cy="27834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CB3DEA-4225-F043-A71A-A351E70F7408}"/>
              </a:ext>
            </a:extLst>
          </p:cNvPr>
          <p:cNvSpPr/>
          <p:nvPr/>
        </p:nvSpPr>
        <p:spPr>
          <a:xfrm>
            <a:off x="6019463" y="3290500"/>
            <a:ext cx="3325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"General/mathNumbersConcept-odd"}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45DBA-5AAC-4348-8890-47ECF73039AA}"/>
              </a:ext>
            </a:extLst>
          </p:cNvPr>
          <p:cNvSpPr/>
          <p:nvPr/>
        </p:nvSpPr>
        <p:spPr>
          <a:xfrm>
            <a:off x="388652" y="85302"/>
            <a:ext cx="3092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"General/mathNumbersConcept-even"}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043DC-7D5F-AB44-A83E-847639486161}"/>
              </a:ext>
            </a:extLst>
          </p:cNvPr>
          <p:cNvSpPr/>
          <p:nvPr/>
        </p:nvSpPr>
        <p:spPr>
          <a:xfrm>
            <a:off x="366350" y="3318693"/>
            <a:ext cx="309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"General/mathNumbersConcept-prime"}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B87AC-FFDD-BF40-B741-9DF7C0330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463" y="526465"/>
            <a:ext cx="5030326" cy="2455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0AABA-F1FC-6346-89E7-B32D63903255}"/>
              </a:ext>
            </a:extLst>
          </p:cNvPr>
          <p:cNvSpPr txBox="1"/>
          <p:nvPr/>
        </p:nvSpPr>
        <p:spPr>
          <a:xfrm>
            <a:off x="5941103" y="189453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92050-E6F4-1F42-8806-FC7157D1BA82}"/>
              </a:ext>
            </a:extLst>
          </p:cNvPr>
          <p:cNvCxnSpPr>
            <a:cxnSpLocks/>
          </p:cNvCxnSpPr>
          <p:nvPr/>
        </p:nvCxnSpPr>
        <p:spPr>
          <a:xfrm flipH="1">
            <a:off x="4449337" y="1694988"/>
            <a:ext cx="164666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1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1A7AB-BC41-094F-9161-D9F2DDDB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3" y="2254866"/>
            <a:ext cx="6049767" cy="3641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4BE625-0608-9246-BA18-A8C29508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" y="415159"/>
            <a:ext cx="6462586" cy="1436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47D9B-2A79-BA46-BCF5-E3AAFB0E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07" y="415159"/>
            <a:ext cx="5354883" cy="5433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3446846" y="323274"/>
            <a:ext cx="5161894" cy="869905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83201" y="19431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66906" y="1205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650507" y="1029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2C8086-122B-904B-A84B-754C9EC9EFF8}"/>
              </a:ext>
            </a:extLst>
          </p:cNvPr>
          <p:cNvSpPr/>
          <p:nvPr/>
        </p:nvSpPr>
        <p:spPr>
          <a:xfrm>
            <a:off x="3635296" y="1413494"/>
            <a:ext cx="3223881" cy="4262477"/>
          </a:xfrm>
          <a:custGeom>
            <a:avLst/>
            <a:gdLst>
              <a:gd name="connsiteX0" fmla="*/ 0 w 5296830"/>
              <a:gd name="connsiteY0" fmla="*/ 62269 h 2905830"/>
              <a:gd name="connsiteX1" fmla="*/ 3456878 w 5296830"/>
              <a:gd name="connsiteY1" fmla="*/ 318747 h 2905830"/>
              <a:gd name="connsiteX2" fmla="*/ 4873083 w 5296830"/>
              <a:gd name="connsiteY2" fmla="*/ 2537839 h 2905830"/>
              <a:gd name="connsiteX3" fmla="*/ 5296830 w 5296830"/>
              <a:gd name="connsiteY3" fmla="*/ 2905830 h 290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830" h="2905830">
                <a:moveTo>
                  <a:pt x="0" y="62269"/>
                </a:moveTo>
                <a:cubicBezTo>
                  <a:pt x="1322349" y="-15790"/>
                  <a:pt x="2644698" y="-93848"/>
                  <a:pt x="3456878" y="318747"/>
                </a:cubicBezTo>
                <a:cubicBezTo>
                  <a:pt x="4269058" y="731342"/>
                  <a:pt x="4566424" y="2106659"/>
                  <a:pt x="4873083" y="2537839"/>
                </a:cubicBezTo>
                <a:cubicBezTo>
                  <a:pt x="5179742" y="2969019"/>
                  <a:pt x="5213196" y="2864942"/>
                  <a:pt x="5296830" y="290583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6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14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84E41-234F-1D44-BEFA-2B386E53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47" y="462835"/>
            <a:ext cx="6361319" cy="32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6A0A4-B7AE-1C41-BD11-CFF1EE21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" y="208307"/>
            <a:ext cx="6062870" cy="213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6B2F1-5EEA-794B-820C-D9DEC0B9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7" t="31438" r="51173" b="31560"/>
          <a:stretch/>
        </p:blipFill>
        <p:spPr>
          <a:xfrm>
            <a:off x="710219" y="2362746"/>
            <a:ext cx="2723882" cy="789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E0120-9CDD-4540-8636-FA9A381B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" y="3279904"/>
            <a:ext cx="6076105" cy="21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D4878-A172-6340-9055-192CA1A180B1}"/>
              </a:ext>
            </a:extLst>
          </p:cNvPr>
          <p:cNvSpPr txBox="1"/>
          <p:nvPr/>
        </p:nvSpPr>
        <p:spPr>
          <a:xfrm>
            <a:off x="2807594" y="2328224"/>
            <a:ext cx="1846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receives a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to invite others</a:t>
            </a:r>
            <a:endParaRPr lang="en-US" sz="800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B6FE50-AC11-3F46-BCE4-DBA17F33B1C2}"/>
              </a:ext>
            </a:extLst>
          </p:cNvPr>
          <p:cNvSpPr/>
          <p:nvPr/>
        </p:nvSpPr>
        <p:spPr>
          <a:xfrm>
            <a:off x="2211339" y="1812456"/>
            <a:ext cx="1706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creates a group with name “MeuGrupo”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68F922-2F1E-D64E-91DD-CA09A59F7140}"/>
              </a:ext>
            </a:extLst>
          </p:cNvPr>
          <p:cNvCxnSpPr>
            <a:cxnSpLocks/>
          </p:cNvCxnSpPr>
          <p:nvPr/>
        </p:nvCxnSpPr>
        <p:spPr>
          <a:xfrm flipH="1" flipV="1">
            <a:off x="1493950" y="1493950"/>
            <a:ext cx="792050" cy="4121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1D15C7-3D5B-8F4E-BCE9-69B18D0B9E78}"/>
              </a:ext>
            </a:extLst>
          </p:cNvPr>
          <p:cNvCxnSpPr>
            <a:cxnSpLocks/>
          </p:cNvCxnSpPr>
          <p:nvPr/>
        </p:nvCxnSpPr>
        <p:spPr>
          <a:xfrm flipH="1">
            <a:off x="1956252" y="2490636"/>
            <a:ext cx="851342" cy="17614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1BD30-B1D3-174D-9005-DADAB262682B}"/>
              </a:ext>
            </a:extLst>
          </p:cNvPr>
          <p:cNvSpPr/>
          <p:nvPr/>
        </p:nvSpPr>
        <p:spPr>
          <a:xfrm>
            <a:off x="4540316" y="2790837"/>
            <a:ext cx="1623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matt@prairielearn.com uses the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”MeuGrupo-7760” to join ”MeuGrupo”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1905E0-1DC7-794A-B5EC-68DE2F78698C}"/>
              </a:ext>
            </a:extLst>
          </p:cNvPr>
          <p:cNvCxnSpPr>
            <a:cxnSpLocks/>
          </p:cNvCxnSpPr>
          <p:nvPr/>
        </p:nvCxnSpPr>
        <p:spPr>
          <a:xfrm flipH="1" flipV="1">
            <a:off x="4752306" y="1493950"/>
            <a:ext cx="682579" cy="13265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03C4C7-2895-B44A-A66B-3F0E5ED45CC9}"/>
              </a:ext>
            </a:extLst>
          </p:cNvPr>
          <p:cNvSpPr/>
          <p:nvPr/>
        </p:nvSpPr>
        <p:spPr>
          <a:xfrm>
            <a:off x="3917791" y="5013783"/>
            <a:ext cx="1927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They can start now the same assessment (sharing questions and scores)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BF595C-A2CF-A94A-95D2-E74315831B1D}"/>
              </a:ext>
            </a:extLst>
          </p:cNvPr>
          <p:cNvCxnSpPr>
            <a:cxnSpLocks/>
          </p:cNvCxnSpPr>
          <p:nvPr/>
        </p:nvCxnSpPr>
        <p:spPr>
          <a:xfrm flipH="1">
            <a:off x="3640663" y="5183060"/>
            <a:ext cx="33890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FD51479-F84C-CD45-8D49-0C1885FDF0CF}"/>
              </a:ext>
            </a:extLst>
          </p:cNvPr>
          <p:cNvSpPr/>
          <p:nvPr/>
        </p:nvSpPr>
        <p:spPr>
          <a:xfrm>
            <a:off x="3039935" y="4140562"/>
            <a:ext cx="1613896" cy="70394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6CAB6-5A35-AB43-BF2D-77E43576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" y="55756"/>
            <a:ext cx="5145778" cy="3776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1655E-9B82-3547-B984-F2F94757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75"/>
          <a:stretch/>
        </p:blipFill>
        <p:spPr>
          <a:xfrm>
            <a:off x="5289528" y="2525984"/>
            <a:ext cx="4329860" cy="2690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/>
              <p:nvPr/>
            </p:nvSpPr>
            <p:spPr>
              <a:xfrm>
                <a:off x="5140507" y="2274910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507" y="2274910"/>
                <a:ext cx="47802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/>
              <p:nvPr/>
            </p:nvSpPr>
            <p:spPr>
              <a:xfrm>
                <a:off x="9332188" y="2263759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188" y="2263759"/>
                <a:ext cx="4780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/>
              <p:nvPr/>
            </p:nvSpPr>
            <p:spPr>
              <a:xfrm>
                <a:off x="7298911" y="2311032"/>
                <a:ext cx="3040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911" y="2311032"/>
                <a:ext cx="304058" cy="184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9B5EA-5585-9B4F-BFB7-4A04387BF213}"/>
              </a:ext>
            </a:extLst>
          </p:cNvPr>
          <p:cNvCxnSpPr>
            <a:cxnSpLocks/>
          </p:cNvCxnSpPr>
          <p:nvPr/>
        </p:nvCxnSpPr>
        <p:spPr>
          <a:xfrm>
            <a:off x="1402492" y="1036624"/>
            <a:ext cx="3808975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041272-9A70-BA40-A456-D535197BD492}"/>
              </a:ext>
            </a:extLst>
          </p:cNvPr>
          <p:cNvSpPr txBox="1"/>
          <p:nvPr/>
        </p:nvSpPr>
        <p:spPr>
          <a:xfrm>
            <a:off x="3306979" y="667292"/>
            <a:ext cx="168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7030A0"/>
                </a:solidFill>
              </a:rPr>
              <a:t>Opens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sz="1600" i="1" dirty="0" err="1">
                <a:solidFill>
                  <a:srgbClr val="7030A0"/>
                </a:solidFill>
              </a:rPr>
              <a:t>JupyterLab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93B2B-9144-8141-9DA8-10A7F87CD559}"/>
              </a:ext>
            </a:extLst>
          </p:cNvPr>
          <p:cNvSpPr/>
          <p:nvPr/>
        </p:nvSpPr>
        <p:spPr>
          <a:xfrm>
            <a:off x="5267224" y="55757"/>
            <a:ext cx="4367430" cy="518350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35F174-0C43-9A40-B0CC-B58442A0CF10}"/>
              </a:ext>
            </a:extLst>
          </p:cNvPr>
          <p:cNvCxnSpPr>
            <a:cxnSpLocks/>
          </p:cNvCxnSpPr>
          <p:nvPr/>
        </p:nvCxnSpPr>
        <p:spPr>
          <a:xfrm flipH="1">
            <a:off x="4531128" y="3829318"/>
            <a:ext cx="913924" cy="33475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21837-8E01-FA49-AEE4-A8CC7F8BBE9B}"/>
              </a:ext>
            </a:extLst>
          </p:cNvPr>
          <p:cNvSpPr/>
          <p:nvPr/>
        </p:nvSpPr>
        <p:spPr>
          <a:xfrm>
            <a:off x="2790249" y="3858555"/>
            <a:ext cx="1984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Instructors can create #grade </a:t>
            </a:r>
            <a:r>
              <a:rPr lang="en-US" sz="1400" dirty="0">
                <a:solidFill>
                  <a:srgbClr val="7030A0"/>
                </a:solidFill>
              </a:rPr>
              <a:t>cells that are auto-graded for immediate feedback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4ECC7-9417-B14D-BDA1-02E32C3A5298}"/>
              </a:ext>
            </a:extLst>
          </p:cNvPr>
          <p:cNvSpPr/>
          <p:nvPr/>
        </p:nvSpPr>
        <p:spPr>
          <a:xfrm>
            <a:off x="72263" y="4073998"/>
            <a:ext cx="2166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Unlimited attempts providing feedback without score penalization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B16087-EF42-BE42-AB6F-3C3D79CAC9C6}"/>
              </a:ext>
            </a:extLst>
          </p:cNvPr>
          <p:cNvSpPr/>
          <p:nvPr/>
        </p:nvSpPr>
        <p:spPr>
          <a:xfrm>
            <a:off x="5445051" y="2861876"/>
            <a:ext cx="2654803" cy="70394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AD7A62-7783-FB40-B440-CAAF99989F1F}"/>
              </a:ext>
            </a:extLst>
          </p:cNvPr>
          <p:cNvCxnSpPr>
            <a:cxnSpLocks/>
          </p:cNvCxnSpPr>
          <p:nvPr/>
        </p:nvCxnSpPr>
        <p:spPr>
          <a:xfrm flipV="1">
            <a:off x="957650" y="3731742"/>
            <a:ext cx="0" cy="3718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F60805D-1ABA-CC45-8F35-706A4C1C6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28" y="84845"/>
            <a:ext cx="4329860" cy="22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74A0-556C-CE4C-8EFF-BB9B47DB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79" y="0"/>
            <a:ext cx="684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156C9-C747-4B42-B671-CF3EA7A3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" y="35901"/>
            <a:ext cx="4651180" cy="68220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A21A62C-A2B3-6442-9C55-EBBABC7FBA99}"/>
              </a:ext>
            </a:extLst>
          </p:cNvPr>
          <p:cNvSpPr/>
          <p:nvPr/>
        </p:nvSpPr>
        <p:spPr>
          <a:xfrm>
            <a:off x="4683873" y="3991087"/>
            <a:ext cx="398033" cy="2831012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6DB2E-EFC4-DD4B-ACED-F44CD6DEDD2C}"/>
              </a:ext>
            </a:extLst>
          </p:cNvPr>
          <p:cNvSpPr txBox="1"/>
          <p:nvPr/>
        </p:nvSpPr>
        <p:spPr>
          <a:xfrm>
            <a:off x="4683873" y="5283482"/>
            <a:ext cx="2116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Log of all submissions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723FA38-A5FE-7A41-9542-847F9B4A095C}"/>
              </a:ext>
            </a:extLst>
          </p:cNvPr>
          <p:cNvSpPr/>
          <p:nvPr/>
        </p:nvSpPr>
        <p:spPr>
          <a:xfrm>
            <a:off x="4685354" y="35901"/>
            <a:ext cx="398033" cy="39192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6DB2D-374F-6745-B752-069B9E202E40}"/>
              </a:ext>
            </a:extLst>
          </p:cNvPr>
          <p:cNvSpPr txBox="1"/>
          <p:nvPr/>
        </p:nvSpPr>
        <p:spPr>
          <a:xfrm>
            <a:off x="5037520" y="1582607"/>
            <a:ext cx="2116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Correct answer is only displayed after all attempts for the variant are used, or the question is answered correctly. In this example, we embed a  short video explaining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4996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8082B-EBC5-1740-B20C-42610AD5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" y="35901"/>
            <a:ext cx="4647456" cy="528348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3E5E19DB-CE6B-E54C-869B-4BC4AD23421D}"/>
              </a:ext>
            </a:extLst>
          </p:cNvPr>
          <p:cNvSpPr/>
          <p:nvPr/>
        </p:nvSpPr>
        <p:spPr>
          <a:xfrm>
            <a:off x="2119151" y="3799643"/>
            <a:ext cx="206800" cy="852256"/>
          </a:xfrm>
          <a:prstGeom prst="rightBrace">
            <a:avLst>
              <a:gd name="adj1" fmla="val 8333"/>
              <a:gd name="adj2" fmla="val 49000"/>
            </a:avLst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EDF89-BF57-0E44-8D11-67B1E685CA8F}"/>
              </a:ext>
            </a:extLst>
          </p:cNvPr>
          <p:cNvSpPr txBox="1"/>
          <p:nvPr/>
        </p:nvSpPr>
        <p:spPr>
          <a:xfrm>
            <a:off x="1771659" y="4102660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AB3AD-3705-2440-86C7-6FB44A2BAF2D}"/>
              </a:ext>
            </a:extLst>
          </p:cNvPr>
          <p:cNvSpPr txBox="1"/>
          <p:nvPr/>
        </p:nvSpPr>
        <p:spPr>
          <a:xfrm>
            <a:off x="1946600" y="3109538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435E2-0BBD-D246-8E7C-6B8FC0CF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42" y="71411"/>
            <a:ext cx="4355121" cy="6556159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EC1FC-7B76-634F-84BA-8256046427A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251534" y="3349491"/>
            <a:ext cx="3509508" cy="626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5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F0FF1-18AC-7149-9DA9-E4ECF9F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" y="0"/>
            <a:ext cx="3307371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37E32BC-2DD5-1848-ACEE-BBD84CA492B5}"/>
              </a:ext>
            </a:extLst>
          </p:cNvPr>
          <p:cNvSpPr/>
          <p:nvPr/>
        </p:nvSpPr>
        <p:spPr>
          <a:xfrm>
            <a:off x="3009461" y="1652185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6E575-7561-A942-9BB1-67F77B445215}"/>
              </a:ext>
            </a:extLst>
          </p:cNvPr>
          <p:cNvSpPr txBox="1"/>
          <p:nvPr/>
        </p:nvSpPr>
        <p:spPr>
          <a:xfrm>
            <a:off x="3476371" y="66742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7ED06-EB68-C748-8614-AA5E7AA4674C}"/>
              </a:ext>
            </a:extLst>
          </p:cNvPr>
          <p:cNvSpPr txBox="1"/>
          <p:nvPr/>
        </p:nvSpPr>
        <p:spPr>
          <a:xfrm>
            <a:off x="3385988" y="2444152"/>
            <a:ext cx="1683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Plot is dynamically generated based on the parameters above.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6CA9C-4340-7649-8E50-2D4219631134}"/>
              </a:ext>
            </a:extLst>
          </p:cNvPr>
          <p:cNvCxnSpPr>
            <a:cxnSpLocks/>
          </p:cNvCxnSpPr>
          <p:nvPr/>
        </p:nvCxnSpPr>
        <p:spPr>
          <a:xfrm flipH="1" flipV="1">
            <a:off x="2410048" y="699510"/>
            <a:ext cx="1013393" cy="216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F970F-85CB-7741-911C-0A25E0320437}"/>
              </a:ext>
            </a:extLst>
          </p:cNvPr>
          <p:cNvCxnSpPr>
            <a:cxnSpLocks/>
          </p:cNvCxnSpPr>
          <p:nvPr/>
        </p:nvCxnSpPr>
        <p:spPr>
          <a:xfrm flipH="1">
            <a:off x="644869" y="1162627"/>
            <a:ext cx="283517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53D8E3-D2AB-7E41-9A1F-DF968E1CA7E5}"/>
              </a:ext>
            </a:extLst>
          </p:cNvPr>
          <p:cNvSpPr txBox="1"/>
          <p:nvPr/>
        </p:nvSpPr>
        <p:spPr>
          <a:xfrm>
            <a:off x="3530376" y="492874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32704-C136-F545-BE4F-8742A6B065F9}"/>
              </a:ext>
            </a:extLst>
          </p:cNvPr>
          <p:cNvSpPr txBox="1"/>
          <p:nvPr/>
        </p:nvSpPr>
        <p:spPr>
          <a:xfrm>
            <a:off x="3449018" y="1496484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7ECCB-DE1C-A647-8104-5554D04312D7}"/>
              </a:ext>
            </a:extLst>
          </p:cNvPr>
          <p:cNvCxnSpPr>
            <a:cxnSpLocks/>
          </p:cNvCxnSpPr>
          <p:nvPr/>
        </p:nvCxnSpPr>
        <p:spPr>
          <a:xfrm flipH="1" flipV="1">
            <a:off x="2578234" y="1402657"/>
            <a:ext cx="901813" cy="2230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64CD09-830E-6D4C-B2DE-A933661CB99E}"/>
              </a:ext>
            </a:extLst>
          </p:cNvPr>
          <p:cNvSpPr txBox="1"/>
          <p:nvPr/>
        </p:nvSpPr>
        <p:spPr>
          <a:xfrm>
            <a:off x="3644519" y="1775553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Sketch input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9A51A-34BB-4F4C-A038-18DD19991D2E}"/>
              </a:ext>
            </a:extLst>
          </p:cNvPr>
          <p:cNvCxnSpPr>
            <a:cxnSpLocks/>
          </p:cNvCxnSpPr>
          <p:nvPr/>
        </p:nvCxnSpPr>
        <p:spPr>
          <a:xfrm flipH="1">
            <a:off x="3005065" y="1933449"/>
            <a:ext cx="654575" cy="1868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E31ED-ED13-0B43-96E5-006F73D7FF9F}"/>
              </a:ext>
            </a:extLst>
          </p:cNvPr>
          <p:cNvCxnSpPr>
            <a:cxnSpLocks/>
          </p:cNvCxnSpPr>
          <p:nvPr/>
        </p:nvCxnSpPr>
        <p:spPr>
          <a:xfrm flipH="1">
            <a:off x="1632473" y="3598369"/>
            <a:ext cx="1816545" cy="2741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EECE1F-C179-F541-A98C-761BEC9B4570}"/>
              </a:ext>
            </a:extLst>
          </p:cNvPr>
          <p:cNvSpPr txBox="1"/>
          <p:nvPr/>
        </p:nvSpPr>
        <p:spPr>
          <a:xfrm>
            <a:off x="3423442" y="3454219"/>
            <a:ext cx="127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Dropdown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14D71A-47EF-944F-8F18-17849C2117A0}"/>
              </a:ext>
            </a:extLst>
          </p:cNvPr>
          <p:cNvSpPr txBox="1"/>
          <p:nvPr/>
        </p:nvSpPr>
        <p:spPr>
          <a:xfrm>
            <a:off x="3529940" y="4084050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62127D-C23E-314D-A869-E1DA176DB804}"/>
              </a:ext>
            </a:extLst>
          </p:cNvPr>
          <p:cNvCxnSpPr>
            <a:cxnSpLocks/>
          </p:cNvCxnSpPr>
          <p:nvPr/>
        </p:nvCxnSpPr>
        <p:spPr>
          <a:xfrm flipH="1">
            <a:off x="3135652" y="4330271"/>
            <a:ext cx="508867" cy="32257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3385988" y="610823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E29CB4-F31E-A047-86FC-A537A7499ED4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70012" y="5785659"/>
            <a:ext cx="2515976" cy="44568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6C77242-7BE8-4548-85C1-8318811A85A7}"/>
              </a:ext>
            </a:extLst>
          </p:cNvPr>
          <p:cNvSpPr/>
          <p:nvPr/>
        </p:nvSpPr>
        <p:spPr>
          <a:xfrm>
            <a:off x="1473694" y="596996"/>
            <a:ext cx="936353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7441F1-3C1E-D842-85D4-F137A2142049}"/>
              </a:ext>
            </a:extLst>
          </p:cNvPr>
          <p:cNvSpPr/>
          <p:nvPr/>
        </p:nvSpPr>
        <p:spPr>
          <a:xfrm>
            <a:off x="68442" y="1048809"/>
            <a:ext cx="576428" cy="23831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EF5E3E-A318-2245-AA03-CB5426DB17E9}"/>
              </a:ext>
            </a:extLst>
          </p:cNvPr>
          <p:cNvSpPr/>
          <p:nvPr/>
        </p:nvSpPr>
        <p:spPr>
          <a:xfrm>
            <a:off x="1277764" y="4850138"/>
            <a:ext cx="684201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4D6AF0-F743-EC41-8BA2-8AE2F8CE4669}"/>
              </a:ext>
            </a:extLst>
          </p:cNvPr>
          <p:cNvSpPr/>
          <p:nvPr/>
        </p:nvSpPr>
        <p:spPr>
          <a:xfrm>
            <a:off x="66421" y="4998841"/>
            <a:ext cx="684201" cy="13094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979C5A-5BE2-3343-82DE-89103349E4DC}"/>
              </a:ext>
            </a:extLst>
          </p:cNvPr>
          <p:cNvCxnSpPr>
            <a:cxnSpLocks/>
          </p:cNvCxnSpPr>
          <p:nvPr/>
        </p:nvCxnSpPr>
        <p:spPr>
          <a:xfrm flipH="1" flipV="1">
            <a:off x="1991673" y="4955703"/>
            <a:ext cx="1484698" cy="35955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0A2CB5-AC5A-034F-84DA-5A47EDE15FE5}"/>
              </a:ext>
            </a:extLst>
          </p:cNvPr>
          <p:cNvCxnSpPr>
            <a:cxnSpLocks/>
          </p:cNvCxnSpPr>
          <p:nvPr/>
        </p:nvCxnSpPr>
        <p:spPr>
          <a:xfrm flipH="1">
            <a:off x="804627" y="5422772"/>
            <a:ext cx="2684751" cy="13725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BB0E1CE-C901-8449-8975-BF5078E98B49}"/>
              </a:ext>
            </a:extLst>
          </p:cNvPr>
          <p:cNvSpPr/>
          <p:nvPr/>
        </p:nvSpPr>
        <p:spPr>
          <a:xfrm>
            <a:off x="2574643" y="4356905"/>
            <a:ext cx="561009" cy="21795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BC0E6E-9D8C-1E4E-B2D1-4B6A6CD061BD}"/>
              </a:ext>
            </a:extLst>
          </p:cNvPr>
          <p:cNvSpPr/>
          <p:nvPr/>
        </p:nvSpPr>
        <p:spPr>
          <a:xfrm>
            <a:off x="1752800" y="4070554"/>
            <a:ext cx="657248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B6986A-63C6-6248-93A8-82E0984E18F8}"/>
              </a:ext>
            </a:extLst>
          </p:cNvPr>
          <p:cNvCxnSpPr>
            <a:cxnSpLocks/>
          </p:cNvCxnSpPr>
          <p:nvPr/>
        </p:nvCxnSpPr>
        <p:spPr>
          <a:xfrm flipH="1" flipV="1">
            <a:off x="2081424" y="4284045"/>
            <a:ext cx="1359201" cy="9217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D9496-B40A-A243-AD42-7B4072BC7B1F}"/>
              </a:ext>
            </a:extLst>
          </p:cNvPr>
          <p:cNvCxnSpPr>
            <a:cxnSpLocks/>
          </p:cNvCxnSpPr>
          <p:nvPr/>
        </p:nvCxnSpPr>
        <p:spPr>
          <a:xfrm flipH="1" flipV="1">
            <a:off x="2831773" y="4595108"/>
            <a:ext cx="657605" cy="56389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23D37-6B24-EC42-AF50-08B1D928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1" y="82419"/>
            <a:ext cx="6481092" cy="3859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9547091" y="604056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</p:spTree>
    <p:extLst>
      <p:ext uri="{BB962C8B-B14F-4D97-AF65-F5344CB8AC3E}">
        <p14:creationId xmlns:p14="http://schemas.microsoft.com/office/powerpoint/2010/main" val="49356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6618</TotalTime>
  <Words>587</Words>
  <Application>Microsoft Macintosh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Silva, Mariana Teixeira</cp:lastModifiedBy>
  <cp:revision>50</cp:revision>
  <dcterms:created xsi:type="dcterms:W3CDTF">2021-04-12T03:52:43Z</dcterms:created>
  <dcterms:modified xsi:type="dcterms:W3CDTF">2021-04-20T04:57:26Z</dcterms:modified>
</cp:coreProperties>
</file>